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478" r:id="rId3"/>
    <p:sldId id="479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531" r:id="rId13"/>
    <p:sldId id="532" r:id="rId14"/>
    <p:sldId id="489" r:id="rId15"/>
    <p:sldId id="490" r:id="rId16"/>
    <p:sldId id="491" r:id="rId17"/>
    <p:sldId id="533" r:id="rId18"/>
    <p:sldId id="534" r:id="rId19"/>
    <p:sldId id="492" r:id="rId20"/>
    <p:sldId id="493" r:id="rId21"/>
    <p:sldId id="494" r:id="rId22"/>
    <p:sldId id="529" r:id="rId23"/>
    <p:sldId id="495" r:id="rId24"/>
    <p:sldId id="496" r:id="rId25"/>
    <p:sldId id="530" r:id="rId26"/>
    <p:sldId id="497" r:id="rId27"/>
    <p:sldId id="498" r:id="rId28"/>
    <p:sldId id="499" r:id="rId29"/>
    <p:sldId id="500" r:id="rId30"/>
    <p:sldId id="502" r:id="rId31"/>
    <p:sldId id="524" r:id="rId32"/>
    <p:sldId id="525" r:id="rId33"/>
    <p:sldId id="521" r:id="rId34"/>
    <p:sldId id="527" r:id="rId35"/>
    <p:sldId id="526" r:id="rId36"/>
    <p:sldId id="528" r:id="rId37"/>
    <p:sldId id="522" r:id="rId38"/>
    <p:sldId id="523" r:id="rId39"/>
    <p:sldId id="501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510" r:id="rId48"/>
    <p:sldId id="511" r:id="rId49"/>
    <p:sldId id="512" r:id="rId50"/>
    <p:sldId id="513" r:id="rId51"/>
    <p:sldId id="514" r:id="rId52"/>
    <p:sldId id="515" r:id="rId53"/>
    <p:sldId id="516" r:id="rId54"/>
    <p:sldId id="517" r:id="rId55"/>
    <p:sldId id="518" r:id="rId56"/>
    <p:sldId id="51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61" autoAdjust="0"/>
    <p:restoredTop sz="90143" autoAdjust="0"/>
  </p:normalViewPr>
  <p:slideViewPr>
    <p:cSldViewPr snapToGrid="0">
      <p:cViewPr varScale="1">
        <p:scale>
          <a:sx n="65" d="100"/>
          <a:sy n="65" d="100"/>
        </p:scale>
        <p:origin x="-92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960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7140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85249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8279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1500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482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89029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04957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89688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8126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39777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5AE5-E495-4913-B643-A95A6AFABB00}" type="datetimeFigureOut">
              <a:rPr kumimoji="1" lang="ja-JP" altLang="en-US" smtClean="0"/>
              <a:pPr/>
              <a:t>2022/6/23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7969B0-9AAB-4EBF-AF99-17A470D83F03}"/>
              </a:ext>
            </a:extLst>
          </p:cNvPr>
          <p:cNvSpPr txBox="1"/>
          <p:nvPr/>
        </p:nvSpPr>
        <p:spPr>
          <a:xfrm rot="18771082">
            <a:off x="2371661" y="3320685"/>
            <a:ext cx="59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Credo Systemz</a:t>
            </a:r>
            <a:endParaRPr lang="en-IN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40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>
                <a:solidFill>
                  <a:srgbClr val="0064B5"/>
                </a:solidFill>
              </a:rPr>
              <a:t>HTML – Form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checkbox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2873" y="1574901"/>
            <a:ext cx="10702882" cy="478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Button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0819" y="1663393"/>
            <a:ext cx="10423207" cy="485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Tag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5618" y="1691942"/>
            <a:ext cx="11034098" cy="4649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91354" y="1578718"/>
            <a:ext cx="4978503" cy="435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0865" y="1135626"/>
            <a:ext cx="5397909" cy="523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Tag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8119" y="1619148"/>
            <a:ext cx="1033216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99763" y="1648645"/>
            <a:ext cx="10885992" cy="487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8919" y="1545406"/>
            <a:ext cx="10474100" cy="484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Wrap=“hard”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439" y="1769679"/>
            <a:ext cx="85248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22" y="4448175"/>
            <a:ext cx="82105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Wrap=“soft”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50374" y="4984365"/>
            <a:ext cx="76104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4337" y="1819582"/>
            <a:ext cx="87249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2267" y="1530656"/>
            <a:ext cx="9685849" cy="464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578" y="298254"/>
            <a:ext cx="11351622" cy="627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9991" y="1935291"/>
            <a:ext cx="76866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6745" y="1869870"/>
            <a:ext cx="5952261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1877" y="1750320"/>
            <a:ext cx="10908123" cy="472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 button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8842" y="1412669"/>
            <a:ext cx="9688268" cy="495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953" y="1595284"/>
            <a:ext cx="1088077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tag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8187" y="1614360"/>
            <a:ext cx="10809800" cy="434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Order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0168" y="1545406"/>
            <a:ext cx="10790838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Fieldset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49462" y="1737135"/>
            <a:ext cx="1121148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used input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&lt;input type="button"&gt;</a:t>
            </a:r>
          </a:p>
          <a:p>
            <a:pPr lvl="1"/>
            <a:r>
              <a:rPr lang="en-US" dirty="0" smtClean="0"/>
              <a:t>&lt;input type="checkbox"&gt;</a:t>
            </a:r>
          </a:p>
          <a:p>
            <a:pPr lvl="1"/>
            <a:r>
              <a:rPr lang="en-US" dirty="0" smtClean="0"/>
              <a:t>&lt;input type="date"&gt;</a:t>
            </a:r>
          </a:p>
          <a:p>
            <a:pPr lvl="1"/>
            <a:r>
              <a:rPr lang="en-US" dirty="0" smtClean="0"/>
              <a:t>&lt;input type="email"&gt;</a:t>
            </a:r>
          </a:p>
          <a:p>
            <a:pPr lvl="1"/>
            <a:r>
              <a:rPr lang="en-US" dirty="0" smtClean="0"/>
              <a:t>&lt;input type="file"&gt;</a:t>
            </a:r>
          </a:p>
          <a:p>
            <a:pPr lvl="1"/>
            <a:r>
              <a:rPr lang="en-US" dirty="0" smtClean="0"/>
              <a:t>&lt;input type="number"&gt;</a:t>
            </a:r>
          </a:p>
          <a:p>
            <a:pPr lvl="1"/>
            <a:r>
              <a:rPr lang="en-US" dirty="0" smtClean="0"/>
              <a:t>&lt;input type="password"&gt;</a:t>
            </a:r>
          </a:p>
          <a:p>
            <a:pPr lvl="1"/>
            <a:r>
              <a:rPr lang="en-US" dirty="0" smtClean="0"/>
              <a:t>&lt;input type="radio"&gt;</a:t>
            </a:r>
          </a:p>
          <a:p>
            <a:pPr lvl="1"/>
            <a:r>
              <a:rPr lang="en-US" dirty="0" smtClean="0"/>
              <a:t>&lt;input type="reset"&gt;</a:t>
            </a:r>
          </a:p>
          <a:p>
            <a:pPr lvl="1"/>
            <a:r>
              <a:rPr lang="en-US" dirty="0" smtClean="0"/>
              <a:t>&lt;input type="submit"&gt;</a:t>
            </a:r>
          </a:p>
          <a:p>
            <a:pPr lvl="1"/>
            <a:r>
              <a:rPr lang="en-US" dirty="0" smtClean="0"/>
              <a:t>&lt;input type="text"&gt;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Element Specific Attributes continue..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EF87DBD-4132-4B30-830E-31765A8847DF}"/>
              </a:ext>
            </a:extLst>
          </p:cNvPr>
          <p:cNvSpPr/>
          <p:nvPr/>
        </p:nvSpPr>
        <p:spPr>
          <a:xfrm>
            <a:off x="383270" y="747235"/>
            <a:ext cx="10491876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Input Elements Attribute List:</a:t>
            </a:r>
            <a:endParaRPr lang="en-US" b="1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value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value=“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Ramesh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</a:rPr>
              <a:t>readonly</a:t>
            </a:r>
            <a:r>
              <a:rPr lang="en-US" dirty="0" smtClean="0">
                <a:solidFill>
                  <a:schemeClr val="dk1"/>
                </a:solidFill>
              </a:rPr>
              <a:t>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dirty="0" smtClean="0"/>
              <a:t>value=“</a:t>
            </a:r>
            <a:r>
              <a:rPr lang="en-US" dirty="0" err="1" smtClean="0"/>
              <a:t>Ramesh</a:t>
            </a:r>
            <a:r>
              <a:rPr lang="en-US" dirty="0" smtClean="0"/>
              <a:t>“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readonly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disabled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dirty="0" smtClean="0"/>
              <a:t>value=“</a:t>
            </a:r>
            <a:r>
              <a:rPr lang="en-US" dirty="0" err="1" smtClean="0"/>
              <a:t>Ramesh</a:t>
            </a:r>
            <a:r>
              <a:rPr lang="en-US" dirty="0" smtClean="0"/>
              <a:t>“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disabled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maxlength</a:t>
            </a:r>
            <a:r>
              <a:rPr lang="en-US" dirty="0" smtClean="0"/>
              <a:t> Attribute - &lt;input type="text" id=“</a:t>
            </a:r>
            <a:r>
              <a:rPr lang="en-US" dirty="0" err="1" smtClean="0"/>
              <a:t>mbl</a:t>
            </a:r>
            <a:r>
              <a:rPr lang="en-US" dirty="0" smtClean="0"/>
              <a:t>" name=“mobile" 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maxlength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=“10"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placeholder Attribute - 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 placeholder=“Enter First Name"</a:t>
            </a:r>
            <a:r>
              <a:rPr lang="en-US" dirty="0" smtClean="0"/>
              <a:t>&gt;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required Attribute - &lt;input type="text" id="username" name="username"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required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autofocus Attribute - 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autofocus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selected Attribute - &lt;option value=“</a:t>
            </a:r>
            <a:r>
              <a:rPr lang="en-US" dirty="0" err="1" smtClean="0"/>
              <a:t>chn</a:t>
            </a:r>
            <a:r>
              <a:rPr lang="en-US" dirty="0" smtClean="0"/>
              <a:t>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selected</a:t>
            </a:r>
            <a:r>
              <a:rPr lang="en-US" dirty="0" smtClean="0"/>
              <a:t>&gt;Chennai&lt;/option&gt;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checked Attribute - &lt;input type="checkbox" name=“run" value=“running"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checked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69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8426" y="395031"/>
            <a:ext cx="10840064" cy="579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HTML Forms </a:t>
            </a:r>
            <a:r>
              <a:rPr lang="en-US" sz="3600" b="1" dirty="0" smtClean="0">
                <a:solidFill>
                  <a:srgbClr val="0064B5"/>
                </a:solidFill>
              </a:rPr>
              <a:t>Method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94BD0AF-1302-4D6B-BCED-41BA4AF14A9E}"/>
              </a:ext>
            </a:extLst>
          </p:cNvPr>
          <p:cNvSpPr/>
          <p:nvPr/>
        </p:nvSpPr>
        <p:spPr>
          <a:xfrm>
            <a:off x="321126" y="807111"/>
            <a:ext cx="10759211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/>
              <a:t>GET: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Appends the form data to the URL, in name/value pairs.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NEVER use GET to send sensitive data! (the submitted form data is visible in the URL!).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length of a URL is limited (2048 characters).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Useful for form submissions where a user wants to bookmark the result.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GET is good for non-secure data, like query strings in Google.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DAFE943-3F24-471E-9925-3E5E2851B75D}"/>
              </a:ext>
            </a:extLst>
          </p:cNvPr>
          <p:cNvSpPr/>
          <p:nvPr/>
        </p:nvSpPr>
        <p:spPr>
          <a:xfrm>
            <a:off x="321126" y="3582849"/>
            <a:ext cx="1113994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/>
              <a:t>POST: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Appends the form data inside the body of the HTTP request (the submitted form data is not shown in the URL).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POST has no size limitations, and can be used to send large amounts of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Form submissions with POST cannot be bookmarked.</a:t>
            </a: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7674" y="321289"/>
            <a:ext cx="11047294" cy="612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1417" y="306542"/>
            <a:ext cx="10796570" cy="61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– </a:t>
            </a:r>
            <a:r>
              <a:rPr lang="en-US" dirty="0" err="1" smtClean="0"/>
              <a:t>enctype</a:t>
            </a:r>
            <a:r>
              <a:rPr lang="en-US" dirty="0" smtClean="0"/>
              <a:t> attribute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3788" y="1470255"/>
            <a:ext cx="11498211" cy="3942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254" y="5442155"/>
            <a:ext cx="11052687" cy="123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7171" y="1427418"/>
            <a:ext cx="11003048" cy="543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 – index table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6951" y="1589650"/>
            <a:ext cx="11578235" cy="495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 format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7923" y="1825625"/>
            <a:ext cx="1114978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Field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0622" y="1560154"/>
            <a:ext cx="1060412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Type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1721" y="1807318"/>
            <a:ext cx="6241027" cy="395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9936" y="1942485"/>
            <a:ext cx="4162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5484" y="2797739"/>
            <a:ext cx="4965290" cy="3322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8260" y="1686719"/>
            <a:ext cx="7415366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Attribute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6281" y="1604398"/>
            <a:ext cx="9934789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6691" y="1669487"/>
            <a:ext cx="6601747" cy="42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636" y="1746609"/>
            <a:ext cx="7358216" cy="373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945" y="1792850"/>
            <a:ext cx="7511384" cy="406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160" y="1532910"/>
            <a:ext cx="8415337" cy="432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796" y="1757977"/>
            <a:ext cx="7741520" cy="406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754" y="1735701"/>
            <a:ext cx="7623072" cy="357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7753" y="1793644"/>
            <a:ext cx="6494207" cy="384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641" y="1778871"/>
            <a:ext cx="8375855" cy="398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60" y="1708355"/>
            <a:ext cx="7793446" cy="420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092" y="1738313"/>
            <a:ext cx="7836463" cy="4485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149" y="1626931"/>
            <a:ext cx="10423883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04" y="1815128"/>
            <a:ext cx="7365743" cy="395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897" y="1772419"/>
            <a:ext cx="7624916" cy="42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577" y="1654276"/>
            <a:ext cx="8378158" cy="427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081" y="1794693"/>
            <a:ext cx="7146054" cy="419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969" y="1804526"/>
            <a:ext cx="7514611" cy="421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074" y="1723257"/>
            <a:ext cx="6427378" cy="410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8536" y="1585784"/>
            <a:ext cx="7573296" cy="435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tag attribute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0509" y="1722385"/>
            <a:ext cx="10834743" cy="472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field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1351" y="1737135"/>
            <a:ext cx="1025490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field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3681" y="1574902"/>
            <a:ext cx="10251635" cy="476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submit and reset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3507" y="1426779"/>
            <a:ext cx="10292531" cy="456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7964</TotalTime>
  <Words>298</Words>
  <Application>Microsoft Office PowerPoint</Application>
  <PresentationFormat>Custom</PresentationFormat>
  <Paragraphs>85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Slide 1</vt:lpstr>
      <vt:lpstr>Question</vt:lpstr>
      <vt:lpstr>Slide 3</vt:lpstr>
      <vt:lpstr>Form Attribute</vt:lpstr>
      <vt:lpstr>Input tag</vt:lpstr>
      <vt:lpstr>Input tag attribute</vt:lpstr>
      <vt:lpstr>Text field</vt:lpstr>
      <vt:lpstr>Password field</vt:lpstr>
      <vt:lpstr>Form submit and reset</vt:lpstr>
      <vt:lpstr>checkbox</vt:lpstr>
      <vt:lpstr>Radio Button</vt:lpstr>
      <vt:lpstr>Label Tag</vt:lpstr>
      <vt:lpstr>label</vt:lpstr>
      <vt:lpstr>Label Tag</vt:lpstr>
      <vt:lpstr>TextArea</vt:lpstr>
      <vt:lpstr>TextArea</vt:lpstr>
      <vt:lpstr>Wrap=“hard”</vt:lpstr>
      <vt:lpstr>Wrap=“soft”</vt:lpstr>
      <vt:lpstr>TextArea</vt:lpstr>
      <vt:lpstr>Select Tag</vt:lpstr>
      <vt:lpstr>Select Tag</vt:lpstr>
      <vt:lpstr>Select tag</vt:lpstr>
      <vt:lpstr>Image for button</vt:lpstr>
      <vt:lpstr>Hidden field</vt:lpstr>
      <vt:lpstr>Hidden tag</vt:lpstr>
      <vt:lpstr>Focus Order</vt:lpstr>
      <vt:lpstr>Fieldset</vt:lpstr>
      <vt:lpstr>Frequent used input elements</vt:lpstr>
      <vt:lpstr>Slide 29</vt:lpstr>
      <vt:lpstr>Slide 30</vt:lpstr>
      <vt:lpstr>Slide 31</vt:lpstr>
      <vt:lpstr>Slide 32</vt:lpstr>
      <vt:lpstr>Form – enctype attribute</vt:lpstr>
      <vt:lpstr>Base 64</vt:lpstr>
      <vt:lpstr>Base 64 – index table</vt:lpstr>
      <vt:lpstr>Base 64 format</vt:lpstr>
      <vt:lpstr>File Field</vt:lpstr>
      <vt:lpstr>File Type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416</cp:revision>
  <dcterms:created xsi:type="dcterms:W3CDTF">2021-03-13T13:53:48Z</dcterms:created>
  <dcterms:modified xsi:type="dcterms:W3CDTF">2022-06-23T17:29:43Z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